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6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BC9352-B9F2-4F24-929E-9BAA3079F714}" v="1" dt="2026-01-13T13:45:42.4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ce Mohr" userId="3433fbe8-9256-4daf-8910-d18d3df8b70a" providerId="ADAL" clId="{C2C0E5E5-8FEE-459F-B7FA-CF8141E8E21E}"/>
    <pc:docChg chg="modSld sldOrd">
      <pc:chgData name="Bence Mohr" userId="3433fbe8-9256-4daf-8910-d18d3df8b70a" providerId="ADAL" clId="{C2C0E5E5-8FEE-459F-B7FA-CF8141E8E21E}" dt="2026-01-13T13:45:42.487" v="1"/>
      <pc:docMkLst>
        <pc:docMk/>
      </pc:docMkLst>
      <pc:sldChg chg="ord">
        <pc:chgData name="Bence Mohr" userId="3433fbe8-9256-4daf-8910-d18d3df8b70a" providerId="ADAL" clId="{C2C0E5E5-8FEE-459F-B7FA-CF8141E8E21E}" dt="2026-01-13T13:45:42.487" v="1"/>
        <pc:sldMkLst>
          <pc:docMk/>
          <pc:sldMk cId="0" sldId="2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003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Bella Italia: Crafting the Perfect Order Experience</a:t>
            </a:r>
            <a:endParaRPr lang="en-US" sz="44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969" y="938213"/>
            <a:ext cx="7652861" cy="1331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About Bella Italia: A Beloved Pizzeria</a:t>
            </a:r>
            <a:endParaRPr lang="en-US" sz="4150"/>
          </a:p>
        </p:txBody>
      </p:sp>
      <p:sp>
        <p:nvSpPr>
          <p:cNvPr id="4" name="Text 1"/>
          <p:cNvSpPr/>
          <p:nvPr/>
        </p:nvSpPr>
        <p:spPr>
          <a:xfrm>
            <a:off x="6231969" y="2589014"/>
            <a:ext cx="7652861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Bella Italia is a fictional pizzeria proudly serving its community through a variety of channels, striving to deliver delicious food and excellent service.</a:t>
            </a:r>
            <a:endParaRPr lang="en-US" sz="1650"/>
          </a:p>
        </p:txBody>
      </p:sp>
      <p:sp>
        <p:nvSpPr>
          <p:cNvPr id="5" name="Shape 2"/>
          <p:cNvSpPr/>
          <p:nvPr/>
        </p:nvSpPr>
        <p:spPr>
          <a:xfrm>
            <a:off x="6231969" y="3510082"/>
            <a:ext cx="3719870" cy="1954530"/>
          </a:xfrm>
          <a:prstGeom prst="roundRect">
            <a:avLst>
              <a:gd name="adj" fmla="val 561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109" y="3510082"/>
            <a:ext cx="91440" cy="19545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36412" y="3745944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In-Person Requests</a:t>
            </a:r>
            <a:endParaRPr lang="en-US" sz="2050"/>
          </a:p>
        </p:txBody>
      </p:sp>
      <p:sp>
        <p:nvSpPr>
          <p:cNvPr id="8" name="Text 4"/>
          <p:cNvSpPr/>
          <p:nvPr/>
        </p:nvSpPr>
        <p:spPr>
          <a:xfrm>
            <a:off x="6536412" y="4206478"/>
            <a:ext cx="3179564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Customers ordering directly at the counter, enjoying the ambiance.</a:t>
            </a:r>
            <a:endParaRPr lang="en-US" sz="1650"/>
          </a:p>
        </p:txBody>
      </p:sp>
      <p:sp>
        <p:nvSpPr>
          <p:cNvPr id="9" name="Shape 5"/>
          <p:cNvSpPr/>
          <p:nvPr/>
        </p:nvSpPr>
        <p:spPr>
          <a:xfrm>
            <a:off x="10164842" y="3510082"/>
            <a:ext cx="3719989" cy="1954530"/>
          </a:xfrm>
          <a:prstGeom prst="roundRect">
            <a:avLst>
              <a:gd name="adj" fmla="val 561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982" y="3510082"/>
            <a:ext cx="91440" cy="195453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69285" y="3745944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Phone Calls</a:t>
            </a:r>
            <a:endParaRPr lang="en-US" sz="2050"/>
          </a:p>
        </p:txBody>
      </p:sp>
      <p:sp>
        <p:nvSpPr>
          <p:cNvPr id="12" name="Text 7"/>
          <p:cNvSpPr/>
          <p:nvPr/>
        </p:nvSpPr>
        <p:spPr>
          <a:xfrm>
            <a:off x="10469285" y="4206478"/>
            <a:ext cx="3179683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phone orders, a staple for many loyal customers.</a:t>
            </a:r>
            <a:endParaRPr lang="en-US" sz="1650"/>
          </a:p>
        </p:txBody>
      </p:sp>
      <p:sp>
        <p:nvSpPr>
          <p:cNvPr id="13" name="Shape 8"/>
          <p:cNvSpPr/>
          <p:nvPr/>
        </p:nvSpPr>
        <p:spPr>
          <a:xfrm>
            <a:off x="6231969" y="5677614"/>
            <a:ext cx="3719870" cy="1613773"/>
          </a:xfrm>
          <a:prstGeom prst="roundRect">
            <a:avLst>
              <a:gd name="adj" fmla="val 679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109" y="5677614"/>
            <a:ext cx="91440" cy="161377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536412" y="5913477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Website Ordering</a:t>
            </a:r>
            <a:endParaRPr lang="en-US" sz="2050"/>
          </a:p>
        </p:txBody>
      </p:sp>
      <p:sp>
        <p:nvSpPr>
          <p:cNvPr id="16" name="Text 10"/>
          <p:cNvSpPr/>
          <p:nvPr/>
        </p:nvSpPr>
        <p:spPr>
          <a:xfrm>
            <a:off x="6536412" y="6374011"/>
            <a:ext cx="3179564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Offering convenience for those who prefer digital interactions.</a:t>
            </a:r>
            <a:endParaRPr lang="en-US" sz="16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747" y="532209"/>
            <a:ext cx="5763458" cy="604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Ordering Problems: </a:t>
            </a:r>
            <a:endParaRPr lang="en-US" sz="3800"/>
          </a:p>
        </p:txBody>
      </p:sp>
      <p:sp>
        <p:nvSpPr>
          <p:cNvPr id="4" name="Text 1"/>
          <p:cNvSpPr/>
          <p:nvPr/>
        </p:nvSpPr>
        <p:spPr>
          <a:xfrm>
            <a:off x="6163747" y="1427321"/>
            <a:ext cx="7789307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Bella Italia faces several significant challenges in its existing ordering infrastructure, leading to inefficiencies and potential customer dissatisfaction.</a:t>
            </a:r>
            <a:endParaRPr lang="en-US" sz="150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747" y="2264331"/>
            <a:ext cx="967621" cy="12313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24844" y="2264331"/>
            <a:ext cx="295798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Partially Working Website</a:t>
            </a:r>
            <a:endParaRPr lang="en-US" sz="1900"/>
          </a:p>
        </p:txBody>
      </p:sp>
      <p:sp>
        <p:nvSpPr>
          <p:cNvPr id="7" name="Text 3"/>
          <p:cNvSpPr/>
          <p:nvPr/>
        </p:nvSpPr>
        <p:spPr>
          <a:xfrm>
            <a:off x="7324844" y="2682835"/>
            <a:ext cx="6628209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current Pizza Italia website is not fully functional, with incomplete features.</a:t>
            </a:r>
            <a:endParaRPr lang="en-US" sz="150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747" y="3689152"/>
            <a:ext cx="967621" cy="123134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24844" y="3689152"/>
            <a:ext cx="281606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Manual Ordering System</a:t>
            </a:r>
            <a:endParaRPr lang="en-US" sz="1900"/>
          </a:p>
        </p:txBody>
      </p:sp>
      <p:sp>
        <p:nvSpPr>
          <p:cNvPr id="10" name="Text 5"/>
          <p:cNvSpPr/>
          <p:nvPr/>
        </p:nvSpPr>
        <p:spPr>
          <a:xfrm>
            <a:off x="7324844" y="4107656"/>
            <a:ext cx="6628209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Charlotte manually searches through scattered notes and documents to track orders.</a:t>
            </a:r>
            <a:endParaRPr lang="en-US" sz="150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747" y="5113973"/>
            <a:ext cx="967621" cy="123134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24844" y="5113973"/>
            <a:ext cx="314491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Unstructured Phone Orders</a:t>
            </a:r>
            <a:endParaRPr lang="en-US" sz="1900"/>
          </a:p>
        </p:txBody>
      </p:sp>
      <p:sp>
        <p:nvSpPr>
          <p:cNvPr id="13" name="Text 7"/>
          <p:cNvSpPr/>
          <p:nvPr/>
        </p:nvSpPr>
        <p:spPr>
          <a:xfrm>
            <a:off x="7324844" y="5532477"/>
            <a:ext cx="6628209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Phone orders lack automated blacklist/whitelist checking or accurate time estimations.</a:t>
            </a:r>
            <a:endParaRPr lang="en-US" sz="150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3747" y="6538793"/>
            <a:ext cx="967621" cy="96774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324844" y="6538793"/>
            <a:ext cx="24192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 Order Tracking</a:t>
            </a:r>
            <a:endParaRPr lang="en-US" sz="1900"/>
          </a:p>
        </p:txBody>
      </p:sp>
      <p:sp>
        <p:nvSpPr>
          <p:cNvPr id="16" name="Text 9"/>
          <p:cNvSpPr/>
          <p:nvPr/>
        </p:nvSpPr>
        <p:spPr>
          <a:xfrm>
            <a:off x="7324844" y="6957298"/>
            <a:ext cx="6628209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There's no system to track the cooking and delivery stages of an order.</a:t>
            </a:r>
            <a:endParaRPr lang="en-US"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320" y="771287"/>
            <a:ext cx="5553789" cy="585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Client Requirements:</a:t>
            </a:r>
            <a:endParaRPr lang="en-US" sz="3650"/>
          </a:p>
        </p:txBody>
      </p:sp>
      <p:sp>
        <p:nvSpPr>
          <p:cNvPr id="4" name="Text 1"/>
          <p:cNvSpPr/>
          <p:nvPr/>
        </p:nvSpPr>
        <p:spPr>
          <a:xfrm>
            <a:off x="655320" y="1637228"/>
            <a:ext cx="7833360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Based on interviews and analysis, these are the essential features and functionalities required for the new system.</a:t>
            </a:r>
            <a:endParaRPr lang="en-US" sz="1450"/>
          </a:p>
        </p:txBody>
      </p:sp>
      <p:sp>
        <p:nvSpPr>
          <p:cNvPr id="5" name="Shape 2"/>
          <p:cNvSpPr/>
          <p:nvPr/>
        </p:nvSpPr>
        <p:spPr>
          <a:xfrm>
            <a:off x="655320" y="2727722"/>
            <a:ext cx="3823097" cy="1981557"/>
          </a:xfrm>
          <a:prstGeom prst="roundRect">
            <a:avLst>
              <a:gd name="adj" fmla="val 553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" y="2704862"/>
            <a:ext cx="3823097" cy="9144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60" y="2446973"/>
            <a:ext cx="561618" cy="561618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54533" y="2615327"/>
            <a:ext cx="224671" cy="22467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65346" y="3195757"/>
            <a:ext cx="3013472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Automate Ordering System</a:t>
            </a:r>
            <a:endParaRPr lang="en-US" sz="1800"/>
          </a:p>
        </p:txBody>
      </p:sp>
      <p:sp>
        <p:nvSpPr>
          <p:cNvPr id="10" name="Text 4"/>
          <p:cNvSpPr/>
          <p:nvPr/>
        </p:nvSpPr>
        <p:spPr>
          <a:xfrm>
            <a:off x="865346" y="3600569"/>
            <a:ext cx="3403044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an automated system that handles order placement, validation, and processing across all channels.</a:t>
            </a:r>
            <a:endParaRPr lang="en-US" sz="1450"/>
          </a:p>
        </p:txBody>
      </p:sp>
      <p:sp>
        <p:nvSpPr>
          <p:cNvPr id="11" name="Shape 5"/>
          <p:cNvSpPr/>
          <p:nvPr/>
        </p:nvSpPr>
        <p:spPr>
          <a:xfrm>
            <a:off x="4665583" y="2727722"/>
            <a:ext cx="3823097" cy="1981557"/>
          </a:xfrm>
          <a:prstGeom prst="roundRect">
            <a:avLst>
              <a:gd name="adj" fmla="val 553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583" y="2704862"/>
            <a:ext cx="3823097" cy="91440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323" y="2446973"/>
            <a:ext cx="561618" cy="561618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4796" y="2615327"/>
            <a:ext cx="224671" cy="224671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4875609" y="3195757"/>
            <a:ext cx="290703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Blacklist/Whitelist Checks</a:t>
            </a:r>
            <a:endParaRPr lang="en-US" sz="1800"/>
          </a:p>
        </p:txBody>
      </p:sp>
      <p:sp>
        <p:nvSpPr>
          <p:cNvPr id="16" name="Text 7"/>
          <p:cNvSpPr/>
          <p:nvPr/>
        </p:nvSpPr>
        <p:spPr>
          <a:xfrm>
            <a:off x="4875609" y="3600569"/>
            <a:ext cx="3403044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Automatically decline orders from blacklisted customers and prioritize whitelisted ones for improved service.</a:t>
            </a:r>
            <a:endParaRPr lang="en-US" sz="1450"/>
          </a:p>
        </p:txBody>
      </p:sp>
      <p:sp>
        <p:nvSpPr>
          <p:cNvPr id="17" name="Shape 8"/>
          <p:cNvSpPr/>
          <p:nvPr/>
        </p:nvSpPr>
        <p:spPr>
          <a:xfrm>
            <a:off x="655320" y="5177195"/>
            <a:ext cx="3823097" cy="2281118"/>
          </a:xfrm>
          <a:prstGeom prst="roundRect">
            <a:avLst>
              <a:gd name="adj" fmla="val 481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" y="5154335"/>
            <a:ext cx="3823097" cy="91440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60" y="4896445"/>
            <a:ext cx="561618" cy="561618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54533" y="5064800"/>
            <a:ext cx="224671" cy="224671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865346" y="5645229"/>
            <a:ext cx="3403044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Automated Phone Confirmation</a:t>
            </a:r>
            <a:endParaRPr lang="en-US" sz="1800"/>
          </a:p>
        </p:txBody>
      </p:sp>
      <p:sp>
        <p:nvSpPr>
          <p:cNvPr id="22" name="Text 10"/>
          <p:cNvSpPr/>
          <p:nvPr/>
        </p:nvSpPr>
        <p:spPr>
          <a:xfrm>
            <a:off x="865346" y="6342578"/>
            <a:ext cx="3403044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Ensure a phone call is made to the customer after a successful order placement on the website.</a:t>
            </a:r>
            <a:endParaRPr lang="en-US" sz="1450"/>
          </a:p>
        </p:txBody>
      </p:sp>
      <p:sp>
        <p:nvSpPr>
          <p:cNvPr id="23" name="Shape 11"/>
          <p:cNvSpPr/>
          <p:nvPr/>
        </p:nvSpPr>
        <p:spPr>
          <a:xfrm>
            <a:off x="4665583" y="5177195"/>
            <a:ext cx="3823097" cy="2281118"/>
          </a:xfrm>
          <a:prstGeom prst="roundRect">
            <a:avLst>
              <a:gd name="adj" fmla="val 481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583" y="5154335"/>
            <a:ext cx="3823097" cy="91440"/>
          </a:xfrm>
          <a:prstGeom prst="rect">
            <a:avLst/>
          </a:prstGeom>
        </p:spPr>
      </p:pic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323" y="4896445"/>
            <a:ext cx="561618" cy="561618"/>
          </a:xfrm>
          <a:prstGeom prst="rect">
            <a:avLst/>
          </a:prstGeom>
        </p:spPr>
      </p:pic>
      <p:pic>
        <p:nvPicPr>
          <p:cNvPr id="26" name="Image 12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64796" y="5064800"/>
            <a:ext cx="224671" cy="224671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4875609" y="5645229"/>
            <a:ext cx="285273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Payment Method Support</a:t>
            </a:r>
            <a:endParaRPr lang="en-US" sz="1800"/>
          </a:p>
        </p:txBody>
      </p:sp>
      <p:sp>
        <p:nvSpPr>
          <p:cNvPr id="28" name="Text 13"/>
          <p:cNvSpPr/>
          <p:nvPr/>
        </p:nvSpPr>
        <p:spPr>
          <a:xfrm>
            <a:off x="4875609" y="6050042"/>
            <a:ext cx="3403044" cy="1198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Accept multiple payment options including credit/debit cards, mobile wallets (Apple Pay, Google Pay), online banking, and cryptocurrency.</a:t>
            </a:r>
            <a:endParaRPr lang="en-US" sz="14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874" y="587454"/>
            <a:ext cx="6396990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ETA System Requirement</a:t>
            </a:r>
            <a:endParaRPr lang="en-US" sz="4200"/>
          </a:p>
        </p:txBody>
      </p:sp>
      <p:sp>
        <p:nvSpPr>
          <p:cNvPr id="4" name="Text 1"/>
          <p:cNvSpPr/>
          <p:nvPr/>
        </p:nvSpPr>
        <p:spPr>
          <a:xfrm>
            <a:off x="6233874" y="1575197"/>
            <a:ext cx="7649051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Accurate estimated times for cooking and delivery are crucial for customer satisfaction and operational efficiency.</a:t>
            </a:r>
            <a:endParaRPr lang="en-US" sz="1650"/>
          </a:p>
        </p:txBody>
      </p:sp>
      <p:sp>
        <p:nvSpPr>
          <p:cNvPr id="5" name="Shape 2"/>
          <p:cNvSpPr/>
          <p:nvPr/>
        </p:nvSpPr>
        <p:spPr>
          <a:xfrm>
            <a:off x="6233874" y="2498884"/>
            <a:ext cx="854273" cy="1572101"/>
          </a:xfrm>
          <a:prstGeom prst="roundRect">
            <a:avLst>
              <a:gd name="adj" fmla="val 36001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0813" y="3124676"/>
            <a:ext cx="320278" cy="32027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01627" y="2712363"/>
            <a:ext cx="3239810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Cooking Time Calculation</a:t>
            </a:r>
            <a:endParaRPr lang="en-US" sz="2100"/>
          </a:p>
        </p:txBody>
      </p:sp>
      <p:sp>
        <p:nvSpPr>
          <p:cNvPr id="8" name="Text 4"/>
          <p:cNvSpPr/>
          <p:nvPr/>
        </p:nvSpPr>
        <p:spPr>
          <a:xfrm>
            <a:off x="7301627" y="3174087"/>
            <a:ext cx="6581299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Automatically calculate estimated cooking times for every pizza type, considering current kitchen load.</a:t>
            </a:r>
            <a:endParaRPr lang="en-US" sz="1650"/>
          </a:p>
        </p:txBody>
      </p:sp>
      <p:sp>
        <p:nvSpPr>
          <p:cNvPr id="9" name="Shape 5"/>
          <p:cNvSpPr/>
          <p:nvPr/>
        </p:nvSpPr>
        <p:spPr>
          <a:xfrm>
            <a:off x="6233874" y="4284464"/>
            <a:ext cx="854273" cy="1572101"/>
          </a:xfrm>
          <a:prstGeom prst="roundRect">
            <a:avLst>
              <a:gd name="adj" fmla="val 36001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0813" y="4910257"/>
            <a:ext cx="320278" cy="32027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301627" y="4497943"/>
            <a:ext cx="309383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Delivery Time Prediction</a:t>
            </a:r>
            <a:endParaRPr lang="en-US" sz="2100"/>
          </a:p>
        </p:txBody>
      </p:sp>
      <p:sp>
        <p:nvSpPr>
          <p:cNvPr id="12" name="Text 7"/>
          <p:cNvSpPr/>
          <p:nvPr/>
        </p:nvSpPr>
        <p:spPr>
          <a:xfrm>
            <a:off x="7301627" y="4959668"/>
            <a:ext cx="6581299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smart algorithms to predict delivery times based on distance, traffic, and driver availability.</a:t>
            </a:r>
            <a:endParaRPr lang="en-US" sz="1650"/>
          </a:p>
        </p:txBody>
      </p:sp>
      <p:sp>
        <p:nvSpPr>
          <p:cNvPr id="13" name="Shape 8"/>
          <p:cNvSpPr/>
          <p:nvPr/>
        </p:nvSpPr>
        <p:spPr>
          <a:xfrm>
            <a:off x="6233874" y="6070044"/>
            <a:ext cx="854273" cy="1572101"/>
          </a:xfrm>
          <a:prstGeom prst="roundRect">
            <a:avLst>
              <a:gd name="adj" fmla="val 36001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0813" y="6695837"/>
            <a:ext cx="320278" cy="32027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301627" y="6283523"/>
            <a:ext cx="3617833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Unified ETA Across Channels</a:t>
            </a:r>
            <a:endParaRPr lang="en-US" sz="2100"/>
          </a:p>
        </p:txBody>
      </p:sp>
      <p:sp>
        <p:nvSpPr>
          <p:cNvPr id="16" name="Text 10"/>
          <p:cNvSpPr/>
          <p:nvPr/>
        </p:nvSpPr>
        <p:spPr>
          <a:xfrm>
            <a:off x="7301627" y="6745248"/>
            <a:ext cx="6581299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 consistent and reliable ETA information for in-person, phone, and website orders.</a:t>
            </a:r>
            <a:endParaRPr lang="en-US" sz="16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525" y="458510"/>
            <a:ext cx="9757529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Unified Experience: Consistency Across the Board</a:t>
            </a:r>
            <a:endParaRPr lang="en-US" sz="3250"/>
          </a:p>
        </p:txBody>
      </p:sp>
      <p:sp>
        <p:nvSpPr>
          <p:cNvPr id="3" name="Text 1"/>
          <p:cNvSpPr/>
          <p:nvPr/>
        </p:nvSpPr>
        <p:spPr>
          <a:xfrm>
            <a:off x="583525" y="1313021"/>
            <a:ext cx="13463349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consistent ordering form across all channels simplifies the process for both customers and staff, reducing errors and improving data collection.</a:t>
            </a:r>
            <a:endParaRPr lang="en-US" sz="13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25" y="1954887"/>
            <a:ext cx="6528316" cy="65283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6179" y="1934051"/>
            <a:ext cx="2436019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Standardized Form Input</a:t>
            </a:r>
            <a:endParaRPr lang="en-US" sz="1600"/>
          </a:p>
        </p:txBody>
      </p:sp>
      <p:sp>
        <p:nvSpPr>
          <p:cNvPr id="6" name="Text 3"/>
          <p:cNvSpPr/>
          <p:nvPr/>
        </p:nvSpPr>
        <p:spPr>
          <a:xfrm>
            <a:off x="7526179" y="2361248"/>
            <a:ext cx="6528316" cy="533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Every ordering type—website, phone, or in-person—will utilize the same intuitive form for data entry.</a:t>
            </a:r>
            <a:endParaRPr lang="en-US" sz="1300"/>
          </a:p>
        </p:txBody>
      </p:sp>
      <p:sp>
        <p:nvSpPr>
          <p:cNvPr id="7" name="Text 4"/>
          <p:cNvSpPr/>
          <p:nvPr/>
        </p:nvSpPr>
        <p:spPr>
          <a:xfrm>
            <a:off x="7526179" y="3044904"/>
            <a:ext cx="6528316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Ensures data consistency and accuracy.</a:t>
            </a:r>
            <a:endParaRPr lang="en-US" sz="1300"/>
          </a:p>
        </p:txBody>
      </p:sp>
      <p:sp>
        <p:nvSpPr>
          <p:cNvPr id="8" name="Text 5"/>
          <p:cNvSpPr/>
          <p:nvPr/>
        </p:nvSpPr>
        <p:spPr>
          <a:xfrm>
            <a:off x="7526179" y="3370064"/>
            <a:ext cx="6528316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Reduces training time for new staff.</a:t>
            </a:r>
            <a:endParaRPr lang="en-US" sz="1300"/>
          </a:p>
        </p:txBody>
      </p:sp>
      <p:sp>
        <p:nvSpPr>
          <p:cNvPr id="9" name="Text 6"/>
          <p:cNvSpPr/>
          <p:nvPr/>
        </p:nvSpPr>
        <p:spPr>
          <a:xfrm>
            <a:off x="7526179" y="3695224"/>
            <a:ext cx="6528316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Streamlines order processing for Charlotte.</a:t>
            </a:r>
            <a:endParaRPr lang="en-US" sz="1300"/>
          </a:p>
        </p:txBody>
      </p:sp>
      <p:sp>
        <p:nvSpPr>
          <p:cNvPr id="10" name="Text 7"/>
          <p:cNvSpPr/>
          <p:nvPr/>
        </p:nvSpPr>
        <p:spPr>
          <a:xfrm>
            <a:off x="7526179" y="4020383"/>
            <a:ext cx="6528316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Improves customer experience with predictable interactions.</a:t>
            </a:r>
            <a:endParaRPr lang="en-US"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ABB41B-4876-EB56-E1E5-7D613AC1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702" y="-3044"/>
            <a:ext cx="10727703" cy="82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95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ersion xmlns="923ce9c0-17ce-4687-ae6d-daa21c48361b">undefined version</Version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5D3D75F9A9524D97C9E169A4618C01" ma:contentTypeVersion="4" ma:contentTypeDescription="Create a new document." ma:contentTypeScope="" ma:versionID="1f35349a9bcfc3e9bc1c8d1ca924addb">
  <xsd:schema xmlns:xsd="http://www.w3.org/2001/XMLSchema" xmlns:xs="http://www.w3.org/2001/XMLSchema" xmlns:p="http://schemas.microsoft.com/office/2006/metadata/properties" xmlns:ns2="923ce9c0-17ce-4687-ae6d-daa21c48361b" targetNamespace="http://schemas.microsoft.com/office/2006/metadata/properties" ma:root="true" ma:fieldsID="7a3bea71a9f69e52e7fabb93ee1bf508" ns2:_="">
    <xsd:import namespace="923ce9c0-17ce-4687-ae6d-daa21c4836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3ce9c0-17ce-4687-ae6d-daa21c4836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Version" ma:index="11" nillable="true" ma:displayName="Version" ma:default="undefined version" ma:description="Version number for version control" ma:format="Dropdown" ma:internalName="Version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9B33A1-1182-4777-8EE5-FB6FA7946CBB}">
  <ds:schemaRefs>
    <ds:schemaRef ds:uri="923ce9c0-17ce-4687-ae6d-daa21c48361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E6ED423-65C9-48EA-8635-4E247AC81C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EA5799-216B-4EE9-BEF0-4DC69EC8C945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7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revision>1</cp:revision>
  <dcterms:created xsi:type="dcterms:W3CDTF">2025-12-03T13:46:53Z</dcterms:created>
  <dcterms:modified xsi:type="dcterms:W3CDTF">2026-01-13T13:46:19Z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0x010100DF5D3D75F9A9524D97C9E169A4618C01</vt:lpwstr>
  </property>
</Properties>
</file>